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Lst>
  <p:sldSz cy="5143500" cx="9144000"/>
  <p:notesSz cx="6858000" cy="9144000"/>
  <p:embeddedFontLst>
    <p:embeddedFont>
      <p:font typeface="Dosis"/>
      <p:regular r:id="rId10"/>
      <p:bold r:id="rId11"/>
    </p:embeddedFont>
    <p:embeddedFont>
      <p:font typeface="Roboto"/>
      <p:regular r:id="rId12"/>
      <p:bold r:id="rId13"/>
      <p:italic r:id="rId14"/>
      <p:boldItalic r:id="rId15"/>
    </p:embeddedFon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Dosis-bold.fntdata"/><Relationship Id="rId10" Type="http://schemas.openxmlformats.org/officeDocument/2006/relationships/font" Target="fonts/Dosis-regular.fntdata"/><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3.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slideMaster" Target="slideMasters/slideMaster2.xml"/><Relationship Id="rId19" Type="http://schemas.openxmlformats.org/officeDocument/2006/relationships/font" Target="fonts/Nunito-boldItalic.fntdata"/><Relationship Id="rId6" Type="http://schemas.openxmlformats.org/officeDocument/2006/relationships/notesMaster" Target="notesMasters/notesMaster1.xml"/><Relationship Id="rId18" Type="http://schemas.openxmlformats.org/officeDocument/2006/relationships/font" Target="fonts/Nunito-italic.fntdata"/><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f84eb88a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f84eb88a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09c81fab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09c81fab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84eb88aa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84eb88aa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5" y="744575"/>
            <a:ext cx="3852300" cy="20526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3300"/>
              <a:buNone/>
              <a:defRPr b="1" sz="3300">
                <a:solidFill>
                  <a:schemeClr val="lt1"/>
                </a:solidFill>
              </a:defRPr>
            </a:lvl1pPr>
            <a:lvl2pPr lvl="1" algn="ctr">
              <a:spcBef>
                <a:spcPts val="0"/>
              </a:spcBef>
              <a:spcAft>
                <a:spcPts val="0"/>
              </a:spcAft>
              <a:buClr>
                <a:schemeClr val="lt1"/>
              </a:buClr>
              <a:buSzPts val="3300"/>
              <a:buNone/>
              <a:defRPr b="1" sz="3300">
                <a:solidFill>
                  <a:schemeClr val="lt1"/>
                </a:solidFill>
              </a:defRPr>
            </a:lvl2pPr>
            <a:lvl3pPr lvl="2" algn="ctr">
              <a:spcBef>
                <a:spcPts val="0"/>
              </a:spcBef>
              <a:spcAft>
                <a:spcPts val="0"/>
              </a:spcAft>
              <a:buClr>
                <a:schemeClr val="lt1"/>
              </a:buClr>
              <a:buSzPts val="3300"/>
              <a:buNone/>
              <a:defRPr b="1" sz="3300">
                <a:solidFill>
                  <a:schemeClr val="lt1"/>
                </a:solidFill>
              </a:defRPr>
            </a:lvl3pPr>
            <a:lvl4pPr lvl="3" algn="ctr">
              <a:spcBef>
                <a:spcPts val="0"/>
              </a:spcBef>
              <a:spcAft>
                <a:spcPts val="0"/>
              </a:spcAft>
              <a:buClr>
                <a:schemeClr val="lt1"/>
              </a:buClr>
              <a:buSzPts val="3300"/>
              <a:buNone/>
              <a:defRPr b="1" sz="3300">
                <a:solidFill>
                  <a:schemeClr val="lt1"/>
                </a:solidFill>
              </a:defRPr>
            </a:lvl4pPr>
            <a:lvl5pPr lvl="4" algn="ctr">
              <a:spcBef>
                <a:spcPts val="0"/>
              </a:spcBef>
              <a:spcAft>
                <a:spcPts val="0"/>
              </a:spcAft>
              <a:buClr>
                <a:schemeClr val="lt1"/>
              </a:buClr>
              <a:buSzPts val="3300"/>
              <a:buNone/>
              <a:defRPr b="1" sz="3300">
                <a:solidFill>
                  <a:schemeClr val="lt1"/>
                </a:solidFill>
              </a:defRPr>
            </a:lvl5pPr>
            <a:lvl6pPr lvl="5" algn="ctr">
              <a:spcBef>
                <a:spcPts val="0"/>
              </a:spcBef>
              <a:spcAft>
                <a:spcPts val="0"/>
              </a:spcAft>
              <a:buClr>
                <a:schemeClr val="lt1"/>
              </a:buClr>
              <a:buSzPts val="3300"/>
              <a:buNone/>
              <a:defRPr b="1" sz="3300">
                <a:solidFill>
                  <a:schemeClr val="lt1"/>
                </a:solidFill>
              </a:defRPr>
            </a:lvl6pPr>
            <a:lvl7pPr lvl="6" algn="ctr">
              <a:spcBef>
                <a:spcPts val="0"/>
              </a:spcBef>
              <a:spcAft>
                <a:spcPts val="0"/>
              </a:spcAft>
              <a:buClr>
                <a:schemeClr val="lt1"/>
              </a:buClr>
              <a:buSzPts val="3300"/>
              <a:buNone/>
              <a:defRPr b="1" sz="3300">
                <a:solidFill>
                  <a:schemeClr val="lt1"/>
                </a:solidFill>
              </a:defRPr>
            </a:lvl7pPr>
            <a:lvl8pPr lvl="7" algn="ctr">
              <a:spcBef>
                <a:spcPts val="0"/>
              </a:spcBef>
              <a:spcAft>
                <a:spcPts val="0"/>
              </a:spcAft>
              <a:buClr>
                <a:schemeClr val="lt1"/>
              </a:buClr>
              <a:buSzPts val="3300"/>
              <a:buNone/>
              <a:defRPr b="1" sz="3300">
                <a:solidFill>
                  <a:schemeClr val="lt1"/>
                </a:solidFill>
              </a:defRPr>
            </a:lvl8pPr>
            <a:lvl9pPr lvl="8" algn="ctr">
              <a:spcBef>
                <a:spcPts val="0"/>
              </a:spcBef>
              <a:spcAft>
                <a:spcPts val="0"/>
              </a:spcAft>
              <a:buClr>
                <a:schemeClr val="lt1"/>
              </a:buClr>
              <a:buSzPts val="3300"/>
              <a:buNone/>
              <a:defRPr b="1" sz="3300">
                <a:solidFill>
                  <a:schemeClr val="lt1"/>
                </a:solidFill>
              </a:defRPr>
            </a:lvl9pPr>
          </a:lstStyle>
          <a:p/>
        </p:txBody>
      </p:sp>
      <p:sp>
        <p:nvSpPr>
          <p:cNvPr id="11" name="Google Shape;11;p2"/>
          <p:cNvSpPr txBox="1"/>
          <p:nvPr>
            <p:ph idx="1" type="subTitle"/>
          </p:nvPr>
        </p:nvSpPr>
        <p:spPr>
          <a:xfrm>
            <a:off x="4980000" y="2834125"/>
            <a:ext cx="3852300" cy="1713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311700" y="-12175"/>
            <a:ext cx="7632300" cy="5727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3.xml"/><Relationship Id="rId12" Type="http://schemas.openxmlformats.org/officeDocument/2006/relationships/slideLayout" Target="../slideLayouts/slideLayout11.xml"/><Relationship Id="rId1" Type="http://schemas.openxmlformats.org/officeDocument/2006/relationships/image" Target="../media/image5.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1.xml"/><Relationship Id="rId12" Type="http://schemas.openxmlformats.org/officeDocument/2006/relationships/slideLayout" Target="../slideLayouts/slideLayout22.xml"/><Relationship Id="rId1" Type="http://schemas.openxmlformats.org/officeDocument/2006/relationships/image" Target="../media/image6.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25"/>
          <p:cNvSpPr txBox="1"/>
          <p:nvPr>
            <p:ph type="ctrTitle"/>
          </p:nvPr>
        </p:nvSpPr>
        <p:spPr>
          <a:xfrm>
            <a:off x="311700" y="1450625"/>
            <a:ext cx="3736800" cy="200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180">
                <a:latin typeface="Dosis"/>
                <a:ea typeface="Dosis"/>
                <a:cs typeface="Dosis"/>
                <a:sym typeface="Dosis"/>
              </a:rPr>
              <a:t>Predict Customer Personality to boost marketing campaign by using Machine Learning</a:t>
            </a:r>
            <a:endParaRPr sz="318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Created by: </a:t>
            </a:r>
            <a:endParaRPr b="1"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Your Name</a:t>
            </a:r>
            <a:endParaRPr b="1" i="0" sz="1200" u="none" cap="none" strike="noStrike">
              <a:solidFill>
                <a:srgbClr val="00000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Email</a:t>
            </a:r>
            <a:r>
              <a:rPr lang="en" sz="1200">
                <a:latin typeface="Dosis"/>
                <a:ea typeface="Dosis"/>
                <a:cs typeface="Dosis"/>
                <a:sym typeface="Dosis"/>
              </a:rPr>
              <a:t> </a:t>
            </a:r>
            <a:endParaRPr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linkedIn Profile</a:t>
            </a:r>
            <a:endParaRPr sz="1200">
              <a:latin typeface="Dosis"/>
              <a:ea typeface="Dosis"/>
              <a:cs typeface="Dosis"/>
              <a:sym typeface="Dosis"/>
            </a:endParaRPr>
          </a:p>
        </p:txBody>
      </p:sp>
      <p:pic>
        <p:nvPicPr>
          <p:cNvPr id="101" name="Google Shape;101;p25"/>
          <p:cNvPicPr preferRelativeResize="0"/>
          <p:nvPr/>
        </p:nvPicPr>
        <p:blipFill rotWithShape="1">
          <a:blip r:embed="rId4">
            <a:alphaModFix/>
          </a:blip>
          <a:srcRect b="0" l="0" r="0" t="0"/>
          <a:stretch/>
        </p:blipFill>
        <p:spPr>
          <a:xfrm>
            <a:off x="4665150" y="685600"/>
            <a:ext cx="1218600" cy="1218600"/>
          </a:xfrm>
          <a:prstGeom prst="roundRect">
            <a:avLst>
              <a:gd fmla="val 50000" name="adj"/>
            </a:avLst>
          </a:prstGeom>
          <a:noFill/>
          <a:ln cap="flat" cmpd="sng" w="9525">
            <a:solidFill>
              <a:schemeClr val="dk1"/>
            </a:solidFill>
            <a:prstDash val="solid"/>
            <a:round/>
            <a:headEnd len="sm" w="sm" type="none"/>
            <a:tailEnd len="sm" w="sm" type="none"/>
          </a:ln>
        </p:spPr>
      </p:pic>
      <p:sp>
        <p:nvSpPr>
          <p:cNvPr id="102" name="Google Shape;102;p25"/>
          <p:cNvSpPr txBox="1"/>
          <p:nvPr>
            <p:ph idx="1" type="subTitle"/>
          </p:nvPr>
        </p:nvSpPr>
        <p:spPr>
          <a:xfrm>
            <a:off x="4665150" y="2202425"/>
            <a:ext cx="4167000" cy="22980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1018"/>
              <a:buNone/>
            </a:pPr>
            <a:r>
              <a:rPr lang="en" sz="1217">
                <a:solidFill>
                  <a:schemeClr val="dk1"/>
                </a:solidFill>
                <a:latin typeface="Nunito"/>
                <a:ea typeface="Nunito"/>
                <a:cs typeface="Nunito"/>
                <a:sym typeface="Nunito"/>
              </a:rPr>
              <a:t>“</a:t>
            </a:r>
            <a:r>
              <a:rPr b="1" lang="en" sz="1217">
                <a:solidFill>
                  <a:schemeClr val="dk1"/>
                </a:solidFill>
                <a:latin typeface="Nunito"/>
                <a:ea typeface="Nunito"/>
                <a:cs typeface="Nunito"/>
                <a:sym typeface="Nunito"/>
              </a:rPr>
              <a:t>Write your resume in here</a:t>
            </a:r>
            <a:r>
              <a:rPr lang="en" sz="1217">
                <a:solidFill>
                  <a:schemeClr val="dk1"/>
                </a:solidFill>
                <a:latin typeface="Nunito"/>
                <a:ea typeface="Nunito"/>
                <a:cs typeface="Nunito"/>
                <a:sym typeface="Nunito"/>
              </a:rPr>
              <a:t>. Lorem ipsum dolor sit amet, consectetur adipiscing elit. Duis volutpat euismod mi, sit amet mollis enim venenatis in. Vivamus dapibus velit at placerat malesuada. Vivamus non viverra nunc. Sed rhoncus rutrum lacinia. Curabitur non mollis urna, eget ultricies metus. Morbi vel laoreet dolor, faucibus iaculis est. Sed varius facilisis quam, a rutrum velit. </a:t>
            </a:r>
            <a:r>
              <a:rPr lang="en" sz="1217">
                <a:solidFill>
                  <a:schemeClr val="dk1"/>
                </a:solidFill>
                <a:latin typeface="Nunito"/>
                <a:ea typeface="Nunito"/>
                <a:cs typeface="Nunito"/>
                <a:sym typeface="Nunito"/>
              </a:rPr>
              <a:t>Duis venenatis consequat lobortis. Nam sed urna nec lacus finibus facilisis non at arcu. Morbi consectetur, mi a fringilla vehicula, arcu justo mollis urna, condimentum faucibus eros sapien ac arcu. Morbi nec elit sed ligula pulvinar pellentesque. </a:t>
            </a:r>
            <a:r>
              <a:rPr lang="en" sz="1217">
                <a:solidFill>
                  <a:schemeClr val="dk1"/>
                </a:solidFill>
                <a:latin typeface="Nunito"/>
                <a:ea typeface="Nunito"/>
                <a:cs typeface="Nunito"/>
                <a:sym typeface="Nunito"/>
              </a:rPr>
              <a:t>”</a:t>
            </a:r>
            <a:endParaRPr sz="279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6"/>
          <p:cNvSpPr txBox="1"/>
          <p:nvPr>
            <p:ph type="title"/>
          </p:nvPr>
        </p:nvSpPr>
        <p:spPr>
          <a:xfrm>
            <a:off x="0" y="-12175"/>
            <a:ext cx="79263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220">
                <a:solidFill>
                  <a:schemeClr val="lt1"/>
                </a:solidFill>
                <a:latin typeface="Roboto"/>
                <a:ea typeface="Roboto"/>
                <a:cs typeface="Roboto"/>
                <a:sym typeface="Roboto"/>
              </a:rPr>
              <a:t>Overview</a:t>
            </a:r>
            <a:endParaRPr b="1" sz="2220">
              <a:solidFill>
                <a:schemeClr val="lt1"/>
              </a:solidFill>
              <a:latin typeface="Roboto"/>
              <a:ea typeface="Roboto"/>
              <a:cs typeface="Roboto"/>
              <a:sym typeface="Roboto"/>
            </a:endParaRPr>
          </a:p>
        </p:txBody>
      </p:sp>
      <p:sp>
        <p:nvSpPr>
          <p:cNvPr id="108" name="Google Shape;108;p26"/>
          <p:cNvSpPr txBox="1"/>
          <p:nvPr>
            <p:ph idx="1" type="body"/>
          </p:nvPr>
        </p:nvSpPr>
        <p:spPr>
          <a:xfrm>
            <a:off x="311700" y="1506875"/>
            <a:ext cx="8520600" cy="3062100"/>
          </a:xfrm>
          <a:prstGeom prst="rect">
            <a:avLst/>
          </a:prstGeom>
        </p:spPr>
        <p:txBody>
          <a:bodyPr anchorCtr="0" anchor="t" bIns="91425" lIns="91425" spcFirstLastPara="1" rIns="91425" wrap="square" tIns="91425">
            <a:normAutofit/>
          </a:bodyPr>
          <a:lstStyle/>
          <a:p>
            <a:pPr indent="0" lvl="0" marL="0" rtl="0" algn="just">
              <a:spcBef>
                <a:spcPts val="0"/>
              </a:spcBef>
              <a:spcAft>
                <a:spcPts val="1200"/>
              </a:spcAft>
              <a:buNone/>
            </a:pPr>
            <a:r>
              <a:rPr lang="en">
                <a:solidFill>
                  <a:schemeClr val="dk1"/>
                </a:solidFill>
                <a:latin typeface="Dosis"/>
                <a:ea typeface="Dosis"/>
                <a:cs typeface="Dosis"/>
                <a:sym typeface="Dosis"/>
              </a:rPr>
              <a:t>“</a:t>
            </a:r>
            <a:r>
              <a:rPr lang="en">
                <a:solidFill>
                  <a:schemeClr val="dk1"/>
                </a:solidFill>
                <a:latin typeface="Dosis"/>
                <a:ea typeface="Dosis"/>
                <a:cs typeface="Dosis"/>
                <a:sym typeface="Dosis"/>
              </a:rPr>
              <a:t>Sebuah perusahaan dapat berkembang dengan pesat saat mengetahui perilaku customer personality nya, sehingga dapat memberikan layanan serta manfaat lebih baik kepada customers yang berpotensi menjadi loyal customers. Dengan mengolah data historical marketing campaign guna menaikkan performa dan menyasar customers yang tepat agar dapat bertransaksi di platform perusahaan, dari insight data tersebut fokus kita adalah membuat sebuah model prediksi kluster sehingga memudahkan perusahaan dalam membuat keputusan</a:t>
            </a:r>
            <a:r>
              <a:rPr lang="en">
                <a:solidFill>
                  <a:schemeClr val="dk1"/>
                </a:solidFill>
                <a:latin typeface="Dosis"/>
                <a:ea typeface="Dosis"/>
                <a:cs typeface="Dosis"/>
                <a:sym typeface="Dosis"/>
              </a:rPr>
              <a:t>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7"/>
          <p:cNvSpPr txBox="1"/>
          <p:nvPr>
            <p:ph type="title"/>
          </p:nvPr>
        </p:nvSpPr>
        <p:spPr>
          <a:xfrm>
            <a:off x="0" y="-12175"/>
            <a:ext cx="78660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b="1" lang="en"/>
              <a:t>Conversion Rate Analysis Based on Income, Spending and Age</a:t>
            </a:r>
            <a:endParaRPr b="1" i="1"/>
          </a:p>
        </p:txBody>
      </p:sp>
      <p:sp>
        <p:nvSpPr>
          <p:cNvPr id="114" name="Google Shape;114;p27"/>
          <p:cNvSpPr txBox="1"/>
          <p:nvPr>
            <p:ph idx="1" type="body"/>
          </p:nvPr>
        </p:nvSpPr>
        <p:spPr>
          <a:xfrm>
            <a:off x="311700" y="823775"/>
            <a:ext cx="85206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1"/>
              </a:buClr>
              <a:buSzPts val="1500"/>
              <a:buChar char="●"/>
            </a:pPr>
            <a:r>
              <a:rPr lang="en" sz="1500">
                <a:solidFill>
                  <a:schemeClr val="dk1"/>
                </a:solidFill>
              </a:rPr>
              <a:t>Lakukan Feature Engineering dengan menghitung conversion rate dengan definisi (#response / #visit). Tidak hanya conversion rate, namun juga cari feature lain yang representatif, contohnya seperti umur, jumlah anak, total pengeluaran, total transaksi, dll.</a:t>
            </a:r>
            <a:endParaRPr sz="1500">
              <a:solidFill>
                <a:schemeClr val="dk1"/>
              </a:solidFill>
            </a:endParaRPr>
          </a:p>
          <a:p>
            <a:pPr indent="0" lvl="0" marL="45720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lang="en" sz="1500">
                <a:solidFill>
                  <a:schemeClr val="dk1"/>
                </a:solidFill>
              </a:rPr>
              <a:t>Tulislah </a:t>
            </a:r>
            <a:r>
              <a:rPr b="1" i="1" lang="en" sz="1500">
                <a:solidFill>
                  <a:schemeClr val="dk1"/>
                </a:solidFill>
              </a:rPr>
              <a:t>Exploration Data Analysis</a:t>
            </a:r>
            <a:r>
              <a:rPr lang="en" sz="1500">
                <a:solidFill>
                  <a:schemeClr val="dk1"/>
                </a:solidFill>
              </a:rPr>
              <a:t> (EDA) yang sudah kamu lakukan, mulai dari plot yang kamu buat hingga analisis interpretasinya. Tuliskan pula insight yang dapat dijadikan rekomendasi (jika ada).</a:t>
            </a:r>
            <a:endParaRPr sz="1500">
              <a:solidFill>
                <a:schemeClr val="dk1"/>
              </a:solidFill>
            </a:endParaRPr>
          </a:p>
          <a:p>
            <a:pPr indent="0" lvl="0" marL="45720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b="1" lang="en" sz="1500">
                <a:solidFill>
                  <a:schemeClr val="dk1"/>
                </a:solidFill>
              </a:rPr>
              <a:t>Source code</a:t>
            </a:r>
            <a:r>
              <a:rPr lang="en" sz="1500">
                <a:solidFill>
                  <a:schemeClr val="dk1"/>
                </a:solidFill>
              </a:rPr>
              <a:t>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